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0"/>
  </p:notesMasterIdLst>
  <p:sldIdLst>
    <p:sldId id="2561" r:id="rId3"/>
    <p:sldId id="2585" r:id="rId4"/>
    <p:sldId id="2587" r:id="rId5"/>
    <p:sldId id="2586" r:id="rId6"/>
    <p:sldId id="2591" r:id="rId7"/>
    <p:sldId id="291" r:id="rId8"/>
    <p:sldId id="259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3180F1"/>
    <a:srgbClr val="060504"/>
    <a:srgbClr val="FFFAF4"/>
    <a:srgbClr val="F2F1EC"/>
    <a:srgbClr val="F1F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4660"/>
  </p:normalViewPr>
  <p:slideViewPr>
    <p:cSldViewPr snapToGrid="0">
      <p:cViewPr varScale="1">
        <p:scale>
          <a:sx n="95" d="100"/>
          <a:sy n="95" d="100"/>
        </p:scale>
        <p:origin x="11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11679-12E8-475C-A972-745CFBFA9353}" type="datetimeFigureOut">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6CC92-889E-4681-A213-7065CB06BC21}" type="slidenum">
              <a:t>‹#›</a:t>
            </a:fld>
            <a:endParaRPr lang="en-US"/>
          </a:p>
        </p:txBody>
      </p:sp>
    </p:spTree>
    <p:extLst>
      <p:ext uri="{BB962C8B-B14F-4D97-AF65-F5344CB8AC3E}">
        <p14:creationId xmlns:p14="http://schemas.microsoft.com/office/powerpoint/2010/main" val="110713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the vital role of AI within the Penn HR landscape. Today, we’ll explore how AI can open up opportunities while also highlighting our responsibilities in its implementation. Let’s dive into the transformative potential of AI for human resources.
</a:t>
            </a:r>
          </a:p>
        </p:txBody>
      </p:sp>
      <p:sp>
        <p:nvSpPr>
          <p:cNvPr id="4" name="Slide Number Placeholder 3"/>
          <p:cNvSpPr>
            <a:spLocks noGrp="1"/>
          </p:cNvSpPr>
          <p:nvPr>
            <p:ph type="sldNum" sz="quarter" idx="5"/>
          </p:nvPr>
        </p:nvSpPr>
        <p:spPr/>
        <p:txBody>
          <a:bodyPr/>
          <a:lstStyle/>
          <a:p>
            <a:fld id="{B1D6CC92-889E-4681-A213-7065CB06BC21}" type="slidenum">
              <a:t>1</a:t>
            </a:fld>
            <a:endParaRPr lang="en-US"/>
          </a:p>
        </p:txBody>
      </p:sp>
    </p:spTree>
    <p:extLst>
      <p:ext uri="{BB962C8B-B14F-4D97-AF65-F5344CB8AC3E}">
        <p14:creationId xmlns:p14="http://schemas.microsoft.com/office/powerpoint/2010/main" val="87947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25129-3919-5FC1-6044-C813530B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5659E-82D2-192B-64CC-2D1EF4403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0890C-9F5E-98FB-9758-D8ED2E82D1CD}"/>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BD6A7C3B-AF79-0D12-9739-57CD1E98B3B4}"/>
              </a:ext>
            </a:extLst>
          </p:cNvPr>
          <p:cNvSpPr>
            <a:spLocks noGrp="1"/>
          </p:cNvSpPr>
          <p:nvPr>
            <p:ph type="sldNum" sz="quarter" idx="5"/>
          </p:nvPr>
        </p:nvSpPr>
        <p:spPr/>
        <p:txBody>
          <a:bodyPr/>
          <a:lstStyle/>
          <a:p>
            <a:fld id="{B1D6CC92-889E-4681-A213-7065CB06BC21}" type="slidenum">
              <a:t>2</a:t>
            </a:fld>
            <a:endParaRPr lang="en-US"/>
          </a:p>
        </p:txBody>
      </p:sp>
    </p:spTree>
    <p:extLst>
      <p:ext uri="{BB962C8B-B14F-4D97-AF65-F5344CB8AC3E}">
        <p14:creationId xmlns:p14="http://schemas.microsoft.com/office/powerpoint/2010/main" val="347697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11D1-8B60-044E-BC85-B8EDA292D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2DE06-695E-3B0D-A867-7591B95FE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38C-894E-D984-378B-2D426D9FF8C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D5980092-C180-3441-2E73-69CC23607E4C}"/>
              </a:ext>
            </a:extLst>
          </p:cNvPr>
          <p:cNvSpPr>
            <a:spLocks noGrp="1"/>
          </p:cNvSpPr>
          <p:nvPr>
            <p:ph type="sldNum" sz="quarter" idx="5"/>
          </p:nvPr>
        </p:nvSpPr>
        <p:spPr/>
        <p:txBody>
          <a:bodyPr/>
          <a:lstStyle/>
          <a:p>
            <a:fld id="{B1D6CC92-889E-4681-A213-7065CB06BC21}" type="slidenum">
              <a:t>3</a:t>
            </a:fld>
            <a:endParaRPr lang="en-US"/>
          </a:p>
        </p:txBody>
      </p:sp>
    </p:spTree>
    <p:extLst>
      <p:ext uri="{BB962C8B-B14F-4D97-AF65-F5344CB8AC3E}">
        <p14:creationId xmlns:p14="http://schemas.microsoft.com/office/powerpoint/2010/main" val="60388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2AD03-52BD-AB1E-3F6B-B0870F43F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439F0-8EBF-36B0-E3C2-DED944C15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C7F3-CAA0-A44D-81F5-F68A29FFA9DC}"/>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584FBC06-054B-6003-6321-34AA9E05D8C0}"/>
              </a:ext>
            </a:extLst>
          </p:cNvPr>
          <p:cNvSpPr>
            <a:spLocks noGrp="1"/>
          </p:cNvSpPr>
          <p:nvPr>
            <p:ph type="sldNum" sz="quarter" idx="5"/>
          </p:nvPr>
        </p:nvSpPr>
        <p:spPr/>
        <p:txBody>
          <a:bodyPr/>
          <a:lstStyle/>
          <a:p>
            <a:fld id="{B1D6CC92-889E-4681-A213-7065CB06BC21}" type="slidenum">
              <a:t>4</a:t>
            </a:fld>
            <a:endParaRPr lang="en-US"/>
          </a:p>
        </p:txBody>
      </p:sp>
    </p:spTree>
    <p:extLst>
      <p:ext uri="{BB962C8B-B14F-4D97-AF65-F5344CB8AC3E}">
        <p14:creationId xmlns:p14="http://schemas.microsoft.com/office/powerpoint/2010/main" val="388515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F5F1-66F6-A460-7C4F-E9E3EBAE9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5735-79DE-5220-0A02-6955F6883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3DD0F-F907-4E79-CC09-DC510A1EAFD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80EB5FE5-3FC5-958A-23BE-5B1070D8B828}"/>
              </a:ext>
            </a:extLst>
          </p:cNvPr>
          <p:cNvSpPr>
            <a:spLocks noGrp="1"/>
          </p:cNvSpPr>
          <p:nvPr>
            <p:ph type="sldNum" sz="quarter" idx="5"/>
          </p:nvPr>
        </p:nvSpPr>
        <p:spPr/>
        <p:txBody>
          <a:bodyPr/>
          <a:lstStyle/>
          <a:p>
            <a:fld id="{B1D6CC92-889E-4681-A213-7065CB06BC21}" type="slidenum">
              <a:t>5</a:t>
            </a:fld>
            <a:endParaRPr lang="en-US"/>
          </a:p>
        </p:txBody>
      </p:sp>
    </p:spTree>
    <p:extLst>
      <p:ext uri="{BB962C8B-B14F-4D97-AF65-F5344CB8AC3E}">
        <p14:creationId xmlns:p14="http://schemas.microsoft.com/office/powerpoint/2010/main" val="370478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439f2327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5D39B2DB-C13B-DC8B-4D62-19A09DFD05B7}"/>
            </a:ext>
          </a:extLst>
        </p:cNvPr>
        <p:cNvGrpSpPr/>
        <p:nvPr/>
      </p:nvGrpSpPr>
      <p:grpSpPr>
        <a:xfrm>
          <a:off x="0" y="0"/>
          <a:ext cx="0" cy="0"/>
          <a:chOff x="0" y="0"/>
          <a:chExt cx="0" cy="0"/>
        </a:xfrm>
      </p:grpSpPr>
      <p:sp>
        <p:nvSpPr>
          <p:cNvPr id="441" name="Google Shape;441;g24439f23277_0_44:notes">
            <a:extLst>
              <a:ext uri="{FF2B5EF4-FFF2-40B4-BE49-F238E27FC236}">
                <a16:creationId xmlns:a16="http://schemas.microsoft.com/office/drawing/2014/main" id="{315BE0BF-6075-14FF-0C25-A9B9505A049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a:extLst>
              <a:ext uri="{FF2B5EF4-FFF2-40B4-BE49-F238E27FC236}">
                <a16:creationId xmlns:a16="http://schemas.microsoft.com/office/drawing/2014/main" id="{32206923-E2E7-C348-ADC8-5E5A0188D3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6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899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297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440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9446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3866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243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67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02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5183188" y="987425"/>
            <a:ext cx="6172200" cy="4873625"/>
          </a:xfrm>
          <a:prstGeom prst="rect">
            <a:avLst/>
          </a:prstGeom>
          <a:noFill/>
          <a:ln>
            <a:noFill/>
          </a:ln>
        </p:spPr>
      </p:sp>
      <p:sp>
        <p:nvSpPr>
          <p:cNvPr id="68" name="Google Shape;68;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96580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66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215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615871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huggingface.co/" TargetMode="External"/><Relationship Id="rId13" Type="http://schemas.openxmlformats.org/officeDocument/2006/relationships/hyperlink" Target="https://otter.ai/" TargetMode="External"/><Relationship Id="rId18" Type="http://schemas.openxmlformats.org/officeDocument/2006/relationships/image" Target="../media/image1.png"/><Relationship Id="rId3" Type="http://schemas.openxmlformats.org/officeDocument/2006/relationships/hyperlink" Target="https://lovable.dev/" TargetMode="External"/><Relationship Id="rId7" Type="http://schemas.openxmlformats.org/officeDocument/2006/relationships/hyperlink" Target="https://www.langchain.com/" TargetMode="External"/><Relationship Id="rId12" Type="http://schemas.openxmlformats.org/officeDocument/2006/relationships/hyperlink" Target="https://www.krea.ai/video" TargetMode="External"/><Relationship Id="rId17" Type="http://schemas.openxmlformats.org/officeDocument/2006/relationships/hyperlink" Target="https://medium.com/" TargetMode="External"/><Relationship Id="rId2" Type="http://schemas.openxmlformats.org/officeDocument/2006/relationships/notesSlide" Target="../notesSlides/notesSlide5.xml"/><Relationship Id="rId16" Type="http://schemas.openxmlformats.org/officeDocument/2006/relationships/hyperlink" Target="https://alphasignal.ai/" TargetMode="External"/><Relationship Id="rId1" Type="http://schemas.openxmlformats.org/officeDocument/2006/relationships/slideLayout" Target="../slideLayouts/slideLayout4.xml"/><Relationship Id="rId6" Type="http://schemas.openxmlformats.org/officeDocument/2006/relationships/hyperlink" Target="https://claude.ai/new" TargetMode="External"/><Relationship Id="rId11" Type="http://schemas.openxmlformats.org/officeDocument/2006/relationships/hyperlink" Target="https://elevenlabs.io/" TargetMode="External"/><Relationship Id="rId5" Type="http://schemas.openxmlformats.org/officeDocument/2006/relationships/hyperlink" Target="https://gemini.google.com/app" TargetMode="External"/><Relationship Id="rId15" Type="http://schemas.openxmlformats.org/officeDocument/2006/relationships/hyperlink" Target="https://www.oneusefulthing.org/" TargetMode="External"/><Relationship Id="rId10" Type="http://schemas.openxmlformats.org/officeDocument/2006/relationships/hyperlink" Target="https://www.synthesia.io/" TargetMode="External"/><Relationship Id="rId19" Type="http://schemas.openxmlformats.org/officeDocument/2006/relationships/image" Target="../media/image2.svg"/><Relationship Id="rId4" Type="http://schemas.openxmlformats.org/officeDocument/2006/relationships/hyperlink" Target="https://chatgpt.com/" TargetMode="External"/><Relationship Id="rId9" Type="http://schemas.openxmlformats.org/officeDocument/2006/relationships/hyperlink" Target="https://www.midjourney.com/" TargetMode="External"/><Relationship Id="rId14" Type="http://schemas.openxmlformats.org/officeDocument/2006/relationships/hyperlink" Target="https://www.resume-caf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6F8C3-A5D5-0E23-F6DC-CA661389E3C6}"/>
              </a:ext>
            </a:extLst>
          </p:cNvPr>
          <p:cNvSpPr>
            <a:spLocks noGrp="1"/>
          </p:cNvSpPr>
          <p:nvPr>
            <p:ph type="ctrTitle"/>
          </p:nvPr>
        </p:nvSpPr>
        <p:spPr>
          <a:xfrm>
            <a:off x="1170165" y="1088571"/>
            <a:ext cx="7538405" cy="2774393"/>
          </a:xfrm>
        </p:spPr>
        <p:txBody>
          <a:bodyPr>
            <a:normAutofit/>
          </a:bodyPr>
          <a:lstStyle/>
          <a:p>
            <a:pPr algn="l"/>
            <a:r>
              <a:rPr lang="en-US" sz="5000" b="1" dirty="0" err="1"/>
              <a:t>Lovable.dev</a:t>
            </a:r>
            <a:r>
              <a:rPr lang="en-US" sz="5000" b="1" dirty="0"/>
              <a:t>: </a:t>
            </a:r>
            <a:br>
              <a:rPr lang="en-US" sz="5000" b="1" dirty="0"/>
            </a:br>
            <a:r>
              <a:rPr lang="en-US" sz="5000" b="1" dirty="0"/>
              <a:t>Idea to Prototype, Faster</a:t>
            </a:r>
          </a:p>
        </p:txBody>
      </p:sp>
      <p:sp>
        <p:nvSpPr>
          <p:cNvPr id="3" name="Subtitle 2">
            <a:extLst>
              <a:ext uri="{FF2B5EF4-FFF2-40B4-BE49-F238E27FC236}">
                <a16:creationId xmlns:a16="http://schemas.microsoft.com/office/drawing/2014/main" id="{591673A8-199D-160B-8FAF-036DEF09154D}"/>
              </a:ext>
            </a:extLst>
          </p:cNvPr>
          <p:cNvSpPr>
            <a:spLocks noGrp="1"/>
          </p:cNvSpPr>
          <p:nvPr>
            <p:ph type="subTitle" idx="1"/>
          </p:nvPr>
        </p:nvSpPr>
        <p:spPr>
          <a:xfrm>
            <a:off x="1197060" y="4027211"/>
            <a:ext cx="7538405" cy="1014107"/>
          </a:xfrm>
        </p:spPr>
        <p:txBody>
          <a:bodyPr>
            <a:normAutofit/>
          </a:bodyPr>
          <a:lstStyle/>
          <a:p>
            <a:pPr algn="l"/>
            <a:r>
              <a:rPr lang="en-US" sz="2200" i="1" dirty="0">
                <a:solidFill>
                  <a:srgbClr val="0070C0"/>
                </a:solidFill>
              </a:rPr>
              <a:t>An AI Demonstration by Jeremy Gatens</a:t>
            </a:r>
          </a:p>
        </p:txBody>
      </p:sp>
      <p:pic>
        <p:nvPicPr>
          <p:cNvPr id="11" name="Graphic 10">
            <a:extLst>
              <a:ext uri="{FF2B5EF4-FFF2-40B4-BE49-F238E27FC236}">
                <a16:creationId xmlns:a16="http://schemas.microsoft.com/office/drawing/2014/main" id="{9E588B1B-735E-9544-C4E4-CF811F0AB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8357" y="2286000"/>
            <a:ext cx="2190750" cy="2286000"/>
          </a:xfrm>
          <a:prstGeom prst="rect">
            <a:avLst/>
          </a:prstGeom>
        </p:spPr>
      </p:pic>
    </p:spTree>
    <p:extLst>
      <p:ext uri="{BB962C8B-B14F-4D97-AF65-F5344CB8AC3E}">
        <p14:creationId xmlns:p14="http://schemas.microsoft.com/office/powerpoint/2010/main" val="295122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0FA05E-DB49-49C9-EB55-DCB7A8B83D9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7A2E63-B7A7-3AC2-741E-EF4F2ED7D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A1014-73A6-6964-8BF5-17FB6A5E933C}"/>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ABCs of Modern Development</a:t>
            </a:r>
            <a:endParaRPr lang="en-US" b="1" kern="1200" dirty="0">
              <a:solidFill>
                <a:srgbClr val="0070C0"/>
              </a:solidFill>
              <a:latin typeface="+mj-lt"/>
            </a:endParaRPr>
          </a:p>
        </p:txBody>
      </p:sp>
      <p:pic>
        <p:nvPicPr>
          <p:cNvPr id="21" name="Picture 20" descr="A close-up of a list of tasks&#10;&#10;AI-generated content may be incorrect.">
            <a:extLst>
              <a:ext uri="{FF2B5EF4-FFF2-40B4-BE49-F238E27FC236}">
                <a16:creationId xmlns:a16="http://schemas.microsoft.com/office/drawing/2014/main" id="{FA8BEA35-4FF9-79F8-F4F5-25E8F2FD7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391919"/>
            <a:ext cx="7694868" cy="4537717"/>
          </a:xfrm>
          <a:prstGeom prst="rect">
            <a:avLst/>
          </a:prstGeom>
        </p:spPr>
      </p:pic>
      <p:pic>
        <p:nvPicPr>
          <p:cNvPr id="23" name="Picture 22" descr="A qr code with a white background&#10;&#10;AI-generated content may be incorrect.">
            <a:extLst>
              <a:ext uri="{FF2B5EF4-FFF2-40B4-BE49-F238E27FC236}">
                <a16:creationId xmlns:a16="http://schemas.microsoft.com/office/drawing/2014/main" id="{9B0526F4-3E87-AD90-AA96-229F68C1A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0352" y="1714500"/>
            <a:ext cx="3429000" cy="3429000"/>
          </a:xfrm>
          <a:prstGeom prst="rect">
            <a:avLst/>
          </a:prstGeom>
        </p:spPr>
      </p:pic>
      <p:sp>
        <p:nvSpPr>
          <p:cNvPr id="24" name="Title 1">
            <a:extLst>
              <a:ext uri="{FF2B5EF4-FFF2-40B4-BE49-F238E27FC236}">
                <a16:creationId xmlns:a16="http://schemas.microsoft.com/office/drawing/2014/main" id="{3C72569D-0A5C-0BD1-AE21-FDF352A56634}"/>
              </a:ext>
            </a:extLst>
          </p:cNvPr>
          <p:cNvSpPr txBox="1">
            <a:spLocks/>
          </p:cNvSpPr>
          <p:nvPr/>
        </p:nvSpPr>
        <p:spPr>
          <a:xfrm>
            <a:off x="8594159" y="4741172"/>
            <a:ext cx="2541385"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lovable.dev</a:t>
            </a:r>
          </a:p>
        </p:txBody>
      </p:sp>
    </p:spTree>
    <p:extLst>
      <p:ext uri="{BB962C8B-B14F-4D97-AF65-F5344CB8AC3E}">
        <p14:creationId xmlns:p14="http://schemas.microsoft.com/office/powerpoint/2010/main" val="670178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F181DE-BE0E-27A9-AA03-670CE654B53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8E76BE-704E-CE0C-324E-982E76A23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D2BAC-F417-C0FB-22EB-EBE54E356381}"/>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Prompt-Driven Development</a:t>
            </a:r>
            <a:endParaRPr lang="en-US" b="1" kern="1200" dirty="0">
              <a:solidFill>
                <a:srgbClr val="0070C0"/>
              </a:solidFill>
              <a:latin typeface="+mj-lt"/>
            </a:endParaRPr>
          </a:p>
        </p:txBody>
      </p:sp>
      <p:pic>
        <p:nvPicPr>
          <p:cNvPr id="15" name="Picture 14" descr="A group of icons with text&#10;&#10;AI-generated content may be incorrect.">
            <a:extLst>
              <a:ext uri="{FF2B5EF4-FFF2-40B4-BE49-F238E27FC236}">
                <a16:creationId xmlns:a16="http://schemas.microsoft.com/office/drawing/2014/main" id="{5880AFFA-D1CE-04C1-28EC-FBA6319C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2560"/>
            <a:ext cx="12192000" cy="3332880"/>
          </a:xfrm>
          <a:prstGeom prst="rect">
            <a:avLst/>
          </a:prstGeom>
        </p:spPr>
      </p:pic>
    </p:spTree>
    <p:extLst>
      <p:ext uri="{BB962C8B-B14F-4D97-AF65-F5344CB8AC3E}">
        <p14:creationId xmlns:p14="http://schemas.microsoft.com/office/powerpoint/2010/main" val="2949417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08E280-67C6-76F3-7513-B5A38C47D9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35247-D9C4-5300-66D3-EF38799F0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D35D3-B100-DF5A-658A-37C40BF1C27D}"/>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kern="1200" dirty="0">
                <a:solidFill>
                  <a:srgbClr val="0070C0"/>
                </a:solidFill>
                <a:latin typeface="+mj-lt"/>
                <a:ea typeface="+mj-ea"/>
                <a:cs typeface="+mj-cs"/>
              </a:rPr>
              <a:t>Navigating the Challenges</a:t>
            </a:r>
            <a:endParaRPr lang="en-US" sz="4000" b="1" kern="1200" dirty="0">
              <a:solidFill>
                <a:srgbClr val="0070C0"/>
              </a:solidFill>
              <a:latin typeface="+mj-lt"/>
            </a:endParaRPr>
          </a:p>
        </p:txBody>
      </p:sp>
      <p:pic>
        <p:nvPicPr>
          <p:cNvPr id="25" name="Picture 24" descr="A screenshot of a phone&#10;&#10;AI-generated content may be incorrect.">
            <a:extLst>
              <a:ext uri="{FF2B5EF4-FFF2-40B4-BE49-F238E27FC236}">
                <a16:creationId xmlns:a16="http://schemas.microsoft.com/office/drawing/2014/main" id="{4CD65C1B-85BE-C77B-B876-FFAAFB356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3" y="1270347"/>
            <a:ext cx="4712874" cy="5587653"/>
          </a:xfrm>
          <a:prstGeom prst="rect">
            <a:avLst/>
          </a:prstGeom>
        </p:spPr>
      </p:pic>
      <p:pic>
        <p:nvPicPr>
          <p:cNvPr id="3" name="Picture 2">
            <a:extLst>
              <a:ext uri="{FF2B5EF4-FFF2-40B4-BE49-F238E27FC236}">
                <a16:creationId xmlns:a16="http://schemas.microsoft.com/office/drawing/2014/main" id="{614D7717-E57D-A2F4-CA63-485A5597AA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50352" y="1714500"/>
            <a:ext cx="3429000" cy="3429000"/>
          </a:xfrm>
          <a:prstGeom prst="rect">
            <a:avLst/>
          </a:prstGeom>
        </p:spPr>
      </p:pic>
      <p:sp>
        <p:nvSpPr>
          <p:cNvPr id="4" name="Title 1">
            <a:extLst>
              <a:ext uri="{FF2B5EF4-FFF2-40B4-BE49-F238E27FC236}">
                <a16:creationId xmlns:a16="http://schemas.microsoft.com/office/drawing/2014/main" id="{BC0CC3AA-43C2-142D-C47F-5BE84647C8B5}"/>
              </a:ext>
            </a:extLst>
          </p:cNvPr>
          <p:cNvSpPr txBox="1">
            <a:spLocks/>
          </p:cNvSpPr>
          <p:nvPr/>
        </p:nvSpPr>
        <p:spPr>
          <a:xfrm>
            <a:off x="7834053" y="4741172"/>
            <a:ext cx="4061598"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github.com/</a:t>
            </a:r>
            <a:r>
              <a:rPr lang="en-US" sz="4000" i="1" dirty="0" err="1">
                <a:solidFill>
                  <a:srgbClr val="3180F1"/>
                </a:solidFill>
              </a:rPr>
              <a:t>gatens</a:t>
            </a:r>
            <a:endParaRPr lang="en-US" sz="4000" i="1" dirty="0">
              <a:solidFill>
                <a:srgbClr val="3180F1"/>
              </a:solidFill>
            </a:endParaRPr>
          </a:p>
        </p:txBody>
      </p:sp>
    </p:spTree>
    <p:extLst>
      <p:ext uri="{BB962C8B-B14F-4D97-AF65-F5344CB8AC3E}">
        <p14:creationId xmlns:p14="http://schemas.microsoft.com/office/powerpoint/2010/main" val="1310421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F76F6-9808-04B2-14C6-9F48CDD3F1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81428D-CC76-FC5F-2E7E-0CFD95804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BA2E3-9479-5DB4-330B-415DC399EAF3}"/>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dirty="0">
                <a:solidFill>
                  <a:srgbClr val="3180F1"/>
                </a:solidFill>
              </a:rPr>
              <a:t>Links</a:t>
            </a:r>
            <a:endParaRPr lang="en-US" sz="4000" b="1" kern="1200" dirty="0">
              <a:solidFill>
                <a:srgbClr val="3180F1"/>
              </a:solidFill>
              <a:latin typeface="+mj-lt"/>
            </a:endParaRPr>
          </a:p>
        </p:txBody>
      </p:sp>
      <p:sp>
        <p:nvSpPr>
          <p:cNvPr id="3" name="TextBox 2">
            <a:extLst>
              <a:ext uri="{FF2B5EF4-FFF2-40B4-BE49-F238E27FC236}">
                <a16:creationId xmlns:a16="http://schemas.microsoft.com/office/drawing/2014/main" id="{FC9AC655-4D72-138E-5932-72BA86A1A341}"/>
              </a:ext>
            </a:extLst>
          </p:cNvPr>
          <p:cNvSpPr txBox="1"/>
          <p:nvPr/>
        </p:nvSpPr>
        <p:spPr>
          <a:xfrm>
            <a:off x="612648" y="1270347"/>
            <a:ext cx="1116944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hlinkClick r:id="rId3"/>
              </a:rPr>
              <a:t>https://lovable.dev/</a:t>
            </a:r>
            <a:r>
              <a:rPr lang="en-US" sz="2200" dirty="0">
                <a:ea typeface="+mn-lt"/>
                <a:cs typeface="+mn-lt"/>
              </a:rPr>
              <a:t> </a:t>
            </a:r>
          </a:p>
          <a:p>
            <a:r>
              <a:rPr lang="en-US" sz="2200" dirty="0">
                <a:ea typeface="+mn-lt"/>
                <a:cs typeface="+mn-lt"/>
                <a:hlinkClick r:id="rId4"/>
              </a:rPr>
              <a:t>https://chatgpt.com/</a:t>
            </a:r>
            <a:r>
              <a:rPr lang="en-US" sz="2200" dirty="0">
                <a:ea typeface="+mn-lt"/>
                <a:cs typeface="+mn-lt"/>
              </a:rPr>
              <a:t> </a:t>
            </a:r>
          </a:p>
          <a:p>
            <a:r>
              <a:rPr lang="en-US" sz="2200" dirty="0">
                <a:ea typeface="+mn-lt"/>
                <a:cs typeface="+mn-lt"/>
                <a:hlinkClick r:id="rId5"/>
              </a:rPr>
              <a:t>https://gemini.google.com/app</a:t>
            </a:r>
            <a:r>
              <a:rPr lang="en-US" sz="2200" dirty="0">
                <a:ea typeface="+mn-lt"/>
                <a:cs typeface="+mn-lt"/>
              </a:rPr>
              <a:t> </a:t>
            </a:r>
          </a:p>
          <a:p>
            <a:r>
              <a:rPr lang="en-US" sz="2200" dirty="0">
                <a:ea typeface="+mn-lt"/>
                <a:cs typeface="+mn-lt"/>
                <a:hlinkClick r:id="rId6"/>
              </a:rPr>
              <a:t>https://claude.ai/new</a:t>
            </a:r>
            <a:r>
              <a:rPr lang="en-US" sz="2200" dirty="0">
                <a:ea typeface="+mn-lt"/>
                <a:cs typeface="+mn-lt"/>
              </a:rPr>
              <a:t> </a:t>
            </a:r>
          </a:p>
          <a:p>
            <a:r>
              <a:rPr lang="en-US" sz="2200" dirty="0">
                <a:ea typeface="+mn-lt"/>
                <a:cs typeface="+mn-lt"/>
                <a:hlinkClick r:id="rId7"/>
              </a:rPr>
              <a:t>https://www.langchain.com/</a:t>
            </a:r>
            <a:r>
              <a:rPr lang="en-US" sz="2200" dirty="0">
                <a:ea typeface="+mn-lt"/>
                <a:cs typeface="+mn-lt"/>
              </a:rPr>
              <a:t> </a:t>
            </a:r>
          </a:p>
          <a:p>
            <a:endParaRPr lang="en-US" sz="1100" dirty="0">
              <a:ea typeface="+mn-lt"/>
              <a:cs typeface="+mn-lt"/>
            </a:endParaRPr>
          </a:p>
          <a:p>
            <a:r>
              <a:rPr lang="en-US" sz="2200" dirty="0">
                <a:ea typeface="+mn-lt"/>
                <a:cs typeface="+mn-lt"/>
                <a:hlinkClick r:id="rId8"/>
              </a:rPr>
              <a:t>https://huggingface.co/</a:t>
            </a:r>
            <a:r>
              <a:rPr lang="en-US" sz="2200" dirty="0">
                <a:ea typeface="+mn-lt"/>
                <a:cs typeface="+mn-lt"/>
              </a:rPr>
              <a:t> </a:t>
            </a:r>
          </a:p>
          <a:p>
            <a:r>
              <a:rPr lang="en-US" sz="2200" dirty="0">
                <a:ea typeface="+mn-lt"/>
                <a:cs typeface="+mn-lt"/>
                <a:hlinkClick r:id="rId9"/>
              </a:rPr>
              <a:t>https://www.midjourney.com/</a:t>
            </a:r>
            <a:r>
              <a:rPr lang="en-US" sz="2200" dirty="0">
                <a:ea typeface="+mn-lt"/>
                <a:cs typeface="+mn-lt"/>
              </a:rPr>
              <a:t> </a:t>
            </a:r>
          </a:p>
          <a:p>
            <a:r>
              <a:rPr lang="en-US" sz="2200" dirty="0">
                <a:ea typeface="+mn-lt"/>
                <a:cs typeface="+mn-lt"/>
                <a:hlinkClick r:id="rId10"/>
              </a:rPr>
              <a:t>https://www.synthesia.io/</a:t>
            </a:r>
            <a:r>
              <a:rPr lang="en-US" sz="2200" dirty="0">
                <a:ea typeface="+mn-lt"/>
                <a:cs typeface="+mn-lt"/>
              </a:rPr>
              <a:t> </a:t>
            </a:r>
          </a:p>
          <a:p>
            <a:r>
              <a:rPr lang="en-US" sz="2200" dirty="0">
                <a:ea typeface="+mn-lt"/>
                <a:cs typeface="+mn-lt"/>
                <a:hlinkClick r:id="rId11"/>
              </a:rPr>
              <a:t>https://elevenlabs.io/</a:t>
            </a:r>
            <a:r>
              <a:rPr lang="en-US" sz="2200" dirty="0">
                <a:ea typeface="+mn-lt"/>
                <a:cs typeface="+mn-lt"/>
              </a:rPr>
              <a:t> </a:t>
            </a:r>
          </a:p>
          <a:p>
            <a:r>
              <a:rPr lang="en-US" sz="2200" dirty="0">
                <a:ea typeface="+mn-lt"/>
                <a:cs typeface="+mn-lt"/>
                <a:hlinkClick r:id="rId12"/>
              </a:rPr>
              <a:t>https://www.krea.ai/video</a:t>
            </a:r>
            <a:r>
              <a:rPr lang="en-US" sz="2200" dirty="0">
                <a:ea typeface="+mn-lt"/>
                <a:cs typeface="+mn-lt"/>
              </a:rPr>
              <a:t>  </a:t>
            </a:r>
          </a:p>
          <a:p>
            <a:endParaRPr lang="en-US" sz="1100" dirty="0">
              <a:ea typeface="+mn-lt"/>
              <a:cs typeface="+mn-lt"/>
            </a:endParaRPr>
          </a:p>
          <a:p>
            <a:r>
              <a:rPr lang="en-US" sz="2200" dirty="0">
                <a:ea typeface="+mn-lt"/>
                <a:cs typeface="+mn-lt"/>
                <a:hlinkClick r:id="rId13"/>
              </a:rPr>
              <a:t>https://otter.ai/</a:t>
            </a:r>
            <a:r>
              <a:rPr lang="en-US" sz="2200" dirty="0">
                <a:ea typeface="+mn-lt"/>
                <a:cs typeface="+mn-lt"/>
              </a:rPr>
              <a:t> </a:t>
            </a:r>
          </a:p>
          <a:p>
            <a:r>
              <a:rPr lang="en-US" sz="2200" dirty="0">
                <a:ea typeface="+mn-lt"/>
                <a:cs typeface="+mn-lt"/>
                <a:hlinkClick r:id="rId14"/>
              </a:rPr>
              <a:t>https://www.resume-cafe.com/</a:t>
            </a:r>
            <a:r>
              <a:rPr lang="en-US" sz="2200" dirty="0">
                <a:ea typeface="+mn-lt"/>
                <a:cs typeface="+mn-lt"/>
              </a:rPr>
              <a:t> </a:t>
            </a:r>
          </a:p>
          <a:p>
            <a:r>
              <a:rPr lang="en-US" sz="2200" dirty="0">
                <a:ea typeface="+mn-lt"/>
                <a:cs typeface="+mn-lt"/>
                <a:hlinkClick r:id="rId15"/>
              </a:rPr>
              <a:t>https://www.oneusefulthing.org/</a:t>
            </a:r>
            <a:r>
              <a:rPr lang="en-US" sz="2200" dirty="0">
                <a:ea typeface="+mn-lt"/>
                <a:cs typeface="+mn-lt"/>
              </a:rPr>
              <a:t> </a:t>
            </a:r>
          </a:p>
          <a:p>
            <a:r>
              <a:rPr lang="en-US" sz="2200" dirty="0">
                <a:ea typeface="+mn-lt"/>
                <a:cs typeface="+mn-lt"/>
                <a:hlinkClick r:id="rId16"/>
              </a:rPr>
              <a:t>https://alphasignal.ai/</a:t>
            </a:r>
            <a:r>
              <a:rPr lang="en-US" sz="2200" dirty="0">
                <a:ea typeface="+mn-lt"/>
                <a:cs typeface="+mn-lt"/>
              </a:rPr>
              <a:t> </a:t>
            </a:r>
          </a:p>
          <a:p>
            <a:r>
              <a:rPr lang="en-US" sz="2200" dirty="0">
                <a:ea typeface="+mn-lt"/>
                <a:cs typeface="+mn-lt"/>
                <a:hlinkClick r:id="rId17"/>
              </a:rPr>
              <a:t>https://medium.com/</a:t>
            </a:r>
            <a:r>
              <a:rPr lang="en-US" sz="2200" dirty="0">
                <a:ea typeface="+mn-lt"/>
                <a:cs typeface="+mn-lt"/>
              </a:rPr>
              <a:t> </a:t>
            </a:r>
          </a:p>
        </p:txBody>
      </p:sp>
      <p:pic>
        <p:nvPicPr>
          <p:cNvPr id="5" name="Graphic 4">
            <a:extLst>
              <a:ext uri="{FF2B5EF4-FFF2-40B4-BE49-F238E27FC236}">
                <a16:creationId xmlns:a16="http://schemas.microsoft.com/office/drawing/2014/main" id="{7D37BA49-2367-2B0A-853E-85C011582D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8602" y="2286000"/>
            <a:ext cx="2190750" cy="2286000"/>
          </a:xfrm>
          <a:prstGeom prst="rect">
            <a:avLst/>
          </a:prstGeom>
        </p:spPr>
      </p:pic>
    </p:spTree>
    <p:extLst>
      <p:ext uri="{BB962C8B-B14F-4D97-AF65-F5344CB8AC3E}">
        <p14:creationId xmlns:p14="http://schemas.microsoft.com/office/powerpoint/2010/main" val="2904533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p:cNvGrpSpPr/>
        <p:nvPr/>
      </p:nvGrpSpPr>
      <p:grpSpPr>
        <a:xfrm>
          <a:off x="0" y="0"/>
          <a:ext cx="0" cy="0"/>
          <a:chOff x="0" y="0"/>
          <a:chExt cx="0" cy="0"/>
        </a:xfrm>
      </p:grpSpPr>
      <p:sp>
        <p:nvSpPr>
          <p:cNvPr id="447" name="Google Shape;447;g24439f23277_0_44"/>
          <p:cNvSpPr txBox="1"/>
          <p:nvPr/>
        </p:nvSpPr>
        <p:spPr>
          <a:xfrm>
            <a:off x="2547102" y="2001548"/>
            <a:ext cx="7097796" cy="28549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rPr>
              <a:t>Jeremy Gatens</a:t>
            </a:r>
            <a:endParaRPr kumimoji="0"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endParaRPr kumimoji="0" sz="4000" b="0" i="0" u="none" strike="noStrike" kern="0" cap="none" spc="0" normalizeH="0" baseline="0" noProof="0" dirty="0">
              <a:ln>
                <a:noFill/>
              </a:ln>
              <a:solidFill>
                <a:srgbClr val="0000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uFill>
                  <a:noFill/>
                </a:uFill>
                <a:latin typeface="Aptos Display" panose="020B0004020202020204" pitchFamily="34" charset="0"/>
                <a:ea typeface="Calibri"/>
                <a:cs typeface="Calibri"/>
                <a:sym typeface="Calibri"/>
              </a:rPr>
              <a:t>JeremyGatens@gmail.com</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latin typeface="Aptos Display" panose="020B0004020202020204" pitchFamily="34" charset="0"/>
                <a:ea typeface="Calibri"/>
                <a:cs typeface="Calibri"/>
                <a:sym typeface="Calibri"/>
              </a:rPr>
              <a:t>484-451-8676</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AF4"/>
                </a:solidFill>
                <a:latin typeface="Aptos Display" panose="020B0004020202020204" pitchFamily="34" charset="0"/>
                <a:ea typeface="Calibri"/>
                <a:cs typeface="Calibri"/>
                <a:sym typeface="Calibri"/>
              </a:rPr>
              <a:t>linkedin.com/in/jeremy-gatens/</a:t>
            </a:r>
            <a:endParaRPr kumimoji="0" sz="4000" b="1" strike="noStrike" kern="0" cap="none" spc="0" normalizeH="0" baseline="0" noProof="0" dirty="0">
              <a:ln>
                <a:noFill/>
              </a:ln>
              <a:solidFill>
                <a:srgbClr val="FFFAF4"/>
              </a:solidFill>
              <a:effectLst/>
              <a:uLnTx/>
              <a:uFillTx/>
              <a:latin typeface="Aptos Display" panose="020B0004020202020204" pitchFamily="34" charset="0"/>
              <a:ea typeface="Calibri"/>
              <a:cs typeface="Calibri"/>
              <a:sym typeface="Calibri"/>
            </a:endParaRPr>
          </a:p>
        </p:txBody>
      </p:sp>
      <p:pic>
        <p:nvPicPr>
          <p:cNvPr id="448" name="Google Shape;448;g24439f23277_0_44"/>
          <p:cNvPicPr preferRelativeResize="0"/>
          <p:nvPr/>
        </p:nvPicPr>
        <p:blipFill>
          <a:blip r:embed="rId3">
            <a:alphaModFix/>
          </a:blip>
          <a:stretch>
            <a:fillRect/>
          </a:stretch>
        </p:blipFill>
        <p:spPr>
          <a:xfrm>
            <a:off x="345989" y="2443745"/>
            <a:ext cx="2061823" cy="2743199"/>
          </a:xfrm>
          <a:prstGeom prst="rect">
            <a:avLst/>
          </a:prstGeom>
          <a:noFill/>
          <a:ln>
            <a:noFill/>
          </a:ln>
        </p:spPr>
      </p:pic>
      <p:pic>
        <p:nvPicPr>
          <p:cNvPr id="449" name="Google Shape;449;g24439f23277_0_44"/>
          <p:cNvPicPr preferRelativeResize="0"/>
          <p:nvPr/>
        </p:nvPicPr>
        <p:blipFill>
          <a:blip r:embed="rId4">
            <a:alphaModFix/>
          </a:blip>
          <a:stretch>
            <a:fillRect/>
          </a:stretch>
        </p:blipFill>
        <p:spPr>
          <a:xfrm>
            <a:off x="9784188" y="2551466"/>
            <a:ext cx="2061823" cy="274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a:extLst>
            <a:ext uri="{FF2B5EF4-FFF2-40B4-BE49-F238E27FC236}">
              <a16:creationId xmlns:a16="http://schemas.microsoft.com/office/drawing/2014/main" id="{6723F06C-3BF5-FC21-D953-EEE7AD93F004}"/>
            </a:ext>
          </a:extLst>
        </p:cNvPr>
        <p:cNvGrpSpPr/>
        <p:nvPr/>
      </p:nvGrpSpPr>
      <p:grpSpPr>
        <a:xfrm>
          <a:off x="0" y="0"/>
          <a:ext cx="0" cy="0"/>
          <a:chOff x="0" y="0"/>
          <a:chExt cx="0" cy="0"/>
        </a:xfrm>
      </p:grpSpPr>
      <p:pic>
        <p:nvPicPr>
          <p:cNvPr id="14" name="Picture 13" descr="A red circle with white text&#10;&#10;AI-generated content may be incorrect.">
            <a:extLst>
              <a:ext uri="{FF2B5EF4-FFF2-40B4-BE49-F238E27FC236}">
                <a16:creationId xmlns:a16="http://schemas.microsoft.com/office/drawing/2014/main" id="{D38793EC-8294-0414-D742-26039E78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1706064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TotalTime>
  <Words>718</Words>
  <Application>Microsoft Office PowerPoint</Application>
  <PresentationFormat>Widescreen</PresentationFormat>
  <Paragraphs>40</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Aptos</vt:lpstr>
      <vt:lpstr>Aptos Display</vt:lpstr>
      <vt:lpstr>Arial</vt:lpstr>
      <vt:lpstr>Calibri</vt:lpstr>
      <vt:lpstr>office theme</vt:lpstr>
      <vt:lpstr>1_Office Theme</vt:lpstr>
      <vt:lpstr>Lovable.dev:  Idea to Prototype, Faster</vt:lpstr>
      <vt:lpstr>ABCs of Modern Development</vt:lpstr>
      <vt:lpstr>Prompt-Driven Development</vt:lpstr>
      <vt:lpstr>Navigating the Challenges</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Gatens, Jeremy</dc:creator>
  <cp:lastModifiedBy>Gatens, Jeremy</cp:lastModifiedBy>
  <cp:revision>948</cp:revision>
  <dcterms:created xsi:type="dcterms:W3CDTF">2025-04-07T22:43:08Z</dcterms:created>
  <dcterms:modified xsi:type="dcterms:W3CDTF">2025-05-07T00:16:16Z</dcterms:modified>
</cp:coreProperties>
</file>